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5" r:id="rId2"/>
    <p:sldId id="279" r:id="rId3"/>
    <p:sldId id="281" r:id="rId4"/>
    <p:sldId id="327" r:id="rId5"/>
    <p:sldId id="329" r:id="rId6"/>
    <p:sldId id="328" r:id="rId7"/>
    <p:sldId id="326" r:id="rId8"/>
    <p:sldId id="282" r:id="rId9"/>
    <p:sldId id="283" r:id="rId10"/>
    <p:sldId id="285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322" r:id="rId42"/>
    <p:sldId id="323" r:id="rId43"/>
    <p:sldId id="324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D00000"/>
    <a:srgbClr val="37BA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1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3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9BFBA5-AAB9-43EF-B073-310D87435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E97ECD-2644-4A2D-B914-62300F1C5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18FBA4-16A5-4590-955E-E45D569CC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1545E-191E-499B-BB38-23D1DB257C2E}" type="datetimeFigureOut">
              <a:rPr lang="ko-KR" altLang="en-US" smtClean="0"/>
              <a:t>2020-01-08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5DF906-BE67-44F8-94D4-82BD70FAB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63A04E-6532-4C63-A79B-8CA35F7E5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C446-7882-4440-BB63-067C5903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631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78C5DB-5828-4D5B-AF6A-13D67917B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E258AF8-19B5-4286-9A4F-286050F85C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9280EF-C867-4593-9EE1-C4D82E84B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1545E-191E-499B-BB38-23D1DB257C2E}" type="datetimeFigureOut">
              <a:rPr lang="ko-KR" altLang="en-US" smtClean="0"/>
              <a:t>2020-01-08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FF9BFB-798B-46ED-B58C-EE5AF1095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1D7ADD-C3E7-41BB-9AB9-7C288B7B0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C446-7882-4440-BB63-067C5903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412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2BBEDD-400E-42EC-83C4-B7178496E7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C62A7A-E9EB-43B1-92F1-E8D8ED3C21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963BA7-A32A-4D97-8EAD-08E3EA542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1545E-191E-499B-BB38-23D1DB257C2E}" type="datetimeFigureOut">
              <a:rPr lang="ko-KR" altLang="en-US" smtClean="0"/>
              <a:t>2020-01-08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4E05EB-E8E1-424A-9945-54EC2023B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676A45-19B5-4C5C-82B2-E38F5C61F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C446-7882-4440-BB63-067C5903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522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3BB914-1EA2-4752-AF7B-5E7264113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FEAA5D-CC11-4FCA-A932-2B27F2631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47973C-5887-49C8-9250-9BF7E4ABA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1545E-191E-499B-BB38-23D1DB257C2E}" type="datetimeFigureOut">
              <a:rPr lang="ko-KR" altLang="en-US" smtClean="0"/>
              <a:t>2020-01-08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C77FD7-5EC6-40DE-965F-408D1FF4C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E4193C-F77F-49AD-8600-1339AF512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C446-7882-4440-BB63-067C5903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72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4F0482-7271-4706-8246-C6FEC94A9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E3EDEB-DAD6-4F03-9732-249C72D49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D2B662-CF62-4D61-A219-D163D2C1D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1545E-191E-499B-BB38-23D1DB257C2E}" type="datetimeFigureOut">
              <a:rPr lang="ko-KR" altLang="en-US" smtClean="0"/>
              <a:t>2020-01-08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E1357F-E07A-47D8-B26C-B82ACC34E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76D854-3ADB-45E0-B169-0A5E0A70B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C446-7882-4440-BB63-067C5903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858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59F9B9-DE8F-4064-BF7A-AA506CF30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D0EA8B-BDEA-4BF6-8454-E84158073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F477D5-0150-4B98-B698-BB3A176DE7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4E05F1-59D5-4F07-8017-FC7266A6F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1545E-191E-499B-BB38-23D1DB257C2E}" type="datetimeFigureOut">
              <a:rPr lang="ko-KR" altLang="en-US" smtClean="0"/>
              <a:t>2020-01-08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A1C04B-B6A3-460F-A127-788E96CC5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67FB0A-AB65-4D00-8D16-B203095D1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C446-7882-4440-BB63-067C5903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885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9A570-668F-45E4-8B31-047535A46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9ADF2B-1943-41B7-92F3-22B9B27A1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B39C4B-0C75-42DC-B831-36AD078D7A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073F9E-FB60-491B-8508-F18058676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5F9EA9-E023-4321-B47C-E7DE38DFE3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28BFCE5-3386-4FCB-89F7-9149EBE56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1545E-191E-499B-BB38-23D1DB257C2E}" type="datetimeFigureOut">
              <a:rPr lang="ko-KR" altLang="en-US" smtClean="0"/>
              <a:t>2020-01-08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F5F6A15-0AE5-4FED-8020-204FA65C2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57514AD-E5A3-4A40-9F4E-B34A2171C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C446-7882-4440-BB63-067C5903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025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174FD3-5E63-4ED2-9E4E-4AF191CD9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2A988A3-9DA6-4630-A84C-78F4281FF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1545E-191E-499B-BB38-23D1DB257C2E}" type="datetimeFigureOut">
              <a:rPr lang="ko-KR" altLang="en-US" smtClean="0"/>
              <a:t>2020-01-08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D948EAF-4FF0-466C-8226-A1BC90057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E02799B-653C-443A-820E-AF3680D11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C446-7882-4440-BB63-067C5903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446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24D3658-CFA7-41B2-BDB7-26532AD0F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1545E-191E-499B-BB38-23D1DB257C2E}" type="datetimeFigureOut">
              <a:rPr lang="ko-KR" altLang="en-US" smtClean="0"/>
              <a:t>2020-01-08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8501B79-DD6D-4313-951E-5820EF8D5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6312C9-FB8D-4A29-951C-63C7A7A86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C446-7882-4440-BB63-067C5903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823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34FE0-53FB-4F4A-A768-4E2972AA9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08EE73-AFCB-48EB-88B8-11A2CBC10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CF6937-0932-4FA4-A137-AFC78124DB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A3F50D-DF9F-4757-8A4C-2BFE53CE9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1545E-191E-499B-BB38-23D1DB257C2E}" type="datetimeFigureOut">
              <a:rPr lang="ko-KR" altLang="en-US" smtClean="0"/>
              <a:t>2020-01-08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4C962A-1317-48E5-A3B9-4509C770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9382E3-CEB7-4421-BF73-4F829AE3D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C446-7882-4440-BB63-067C5903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459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F1F787-2923-4952-8025-3806C6C77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421B184-03E4-4FC1-9C48-6F39756F46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96800F-3A08-467E-AD30-4B8F8A230F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E5E083-9102-4E37-A279-C64A7DCE8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1545E-191E-499B-BB38-23D1DB257C2E}" type="datetimeFigureOut">
              <a:rPr lang="ko-KR" altLang="en-US" smtClean="0"/>
              <a:t>2020-01-08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8A3A14-EB0B-4482-AACA-A1255B0C9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0A8D15-BF32-41E6-B8F5-50828AA5A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C446-7882-4440-BB63-067C5903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416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30B81F0-91A3-4FA1-9DDC-D47E82C97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E60551-6014-4F5C-9C2D-9D64EDAEE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72021A-DD46-403D-86EE-5D800BB664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1545E-191E-499B-BB38-23D1DB257C2E}" type="datetimeFigureOut">
              <a:rPr lang="ko-KR" altLang="en-US" smtClean="0"/>
              <a:t>2020-01-08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A0FA2E-EBD1-4A67-ABEB-D631876FE3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15AAE0-1F7C-447D-AD26-9B838019BD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29C446-7882-4440-BB63-067C5903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497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6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hyperlink" Target="https://www.kaggle.com/paultimothymooney/blood-cell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hyperlink" Target="https://github.com/jjeamin/kaggle/tree/master/BloodCells" TargetMode="External"/><Relationship Id="rId5" Type="http://schemas.openxmlformats.org/officeDocument/2006/relationships/image" Target="../media/image7.svg"/><Relationship Id="rId10" Type="http://schemas.openxmlformats.org/officeDocument/2006/relationships/hyperlink" Target="https://colab.research.google.com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11.svg"/><Relationship Id="rId14" Type="http://schemas.openxmlformats.org/officeDocument/2006/relationships/image" Target="../media/image1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www.kaggle.com/paultimothymooney/chest-xray-pneumonia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5"/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8000" b="1" dirty="0" err="1" smtClean="0">
                <a:solidFill>
                  <a:srgbClr val="00B0F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K</a:t>
            </a:r>
            <a:r>
              <a:rPr lang="en-US" altLang="ko-KR" sz="8000" b="1" dirty="0" err="1" smtClean="0">
                <a:solidFill>
                  <a:srgbClr val="00B0F0"/>
                </a:solidFill>
              </a:rPr>
              <a:t>eras</a:t>
            </a:r>
            <a:r>
              <a:rPr lang="ko-KR" altLang="en-US" sz="8000" b="1" dirty="0" smtClean="0">
                <a:solidFill>
                  <a:srgbClr val="00B0F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와 함께 </a:t>
            </a:r>
            <a:r>
              <a:rPr lang="ko-KR" altLang="en-US" sz="8000" b="1" dirty="0" err="1" smtClean="0">
                <a:solidFill>
                  <a:srgbClr val="00B0F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하는딥러닝</a:t>
            </a:r>
            <a:r>
              <a:rPr lang="ko-KR" altLang="en-US" sz="8000" b="1" dirty="0" smtClean="0">
                <a:solidFill>
                  <a:srgbClr val="00B0F0"/>
                </a:solidFill>
              </a:rPr>
              <a:t> </a:t>
            </a:r>
            <a:r>
              <a:rPr lang="ko-KR" altLang="en-US" sz="8000" b="1" dirty="0" smtClean="0">
                <a:solidFill>
                  <a:srgbClr val="00B0F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기초</a:t>
            </a:r>
            <a:endParaRPr lang="ko-KR" altLang="en-US" sz="6600" b="1" dirty="0">
              <a:solidFill>
                <a:schemeClr val="accent1">
                  <a:lumMod val="7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9200" y="3962400"/>
            <a:ext cx="102108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rgbClr val="C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의료 데이터를 활용하는 </a:t>
            </a:r>
            <a:r>
              <a:rPr lang="ko-KR" altLang="en-US" sz="4000" b="1" dirty="0" err="1" smtClean="0">
                <a:solidFill>
                  <a:srgbClr val="C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딥러닝</a:t>
            </a:r>
            <a:r>
              <a:rPr lang="ko-KR" altLang="en-US" sz="4000" b="1" dirty="0">
                <a:solidFill>
                  <a:srgbClr val="C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4000" b="1" dirty="0" smtClean="0">
                <a:solidFill>
                  <a:srgbClr val="C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예제 실습</a:t>
            </a:r>
            <a:endParaRPr lang="en-US" altLang="ko-KR" sz="4000" b="1" dirty="0" smtClean="0">
              <a:solidFill>
                <a:srgbClr val="C0000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sz="28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 - 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백혈구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(white blood cell</a:t>
            </a:r>
            <a:r>
              <a:rPr lang="en-US" altLang="ko-KR" sz="28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r>
              <a:rPr lang="ko-KR" altLang="en-US" sz="28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분류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(classification</a:t>
            </a:r>
            <a:r>
              <a:rPr lang="en-US" altLang="ko-KR" sz="28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</a:p>
          <a:p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28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- 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Skin Cancer Detection </a:t>
            </a:r>
            <a:r>
              <a:rPr lang="en-US" altLang="ko-KR" sz="28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Model</a:t>
            </a:r>
          </a:p>
          <a:p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</a:t>
            </a:r>
            <a:r>
              <a:rPr lang="en-US" altLang="ko-KR" sz="28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- 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Chest X-Ray </a:t>
            </a:r>
            <a:r>
              <a:rPr lang="en-US" altLang="ko-KR" sz="28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Images(Pneumonia) Dataset </a:t>
            </a:r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Classification</a:t>
            </a:r>
          </a:p>
          <a:p>
            <a:endParaRPr lang="ko-KR" altLang="en-US" sz="2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648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2B6002F-75CF-42EE-906F-E814EE0ED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398816"/>
            <a:ext cx="12192000" cy="2060367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EC0DD1C-0163-4C30-81FC-4A00C759079E}"/>
              </a:ext>
            </a:extLst>
          </p:cNvPr>
          <p:cNvCxnSpPr>
            <a:cxnSpLocks/>
          </p:cNvCxnSpPr>
          <p:nvPr/>
        </p:nvCxnSpPr>
        <p:spPr>
          <a:xfrm>
            <a:off x="142613" y="727788"/>
            <a:ext cx="11903978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70E932E-0226-428F-8173-287C4EC092E4}"/>
              </a:ext>
            </a:extLst>
          </p:cNvPr>
          <p:cNvSpPr txBox="1"/>
          <p:nvPr/>
        </p:nvSpPr>
        <p:spPr>
          <a:xfrm>
            <a:off x="142613" y="31230"/>
            <a:ext cx="7659148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36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Hyper Parameters</a:t>
            </a:r>
            <a:endParaRPr lang="ko-KR" altLang="en-US" sz="36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7836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408E83-0080-4175-B823-55442636ACF6}"/>
              </a:ext>
            </a:extLst>
          </p:cNvPr>
          <p:cNvSpPr/>
          <p:nvPr/>
        </p:nvSpPr>
        <p:spPr>
          <a:xfrm>
            <a:off x="3143250" y="4810125"/>
            <a:ext cx="5972175" cy="2047875"/>
          </a:xfrm>
          <a:prstGeom prst="rect">
            <a:avLst/>
          </a:prstGeom>
          <a:noFill/>
          <a:ln w="38100" cap="flat" cmpd="sng" algn="ctr">
            <a:solidFill>
              <a:srgbClr val="D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DECFD8-D63C-45ED-8724-8F881DFAD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391"/>
            <a:ext cx="12192000" cy="362835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6CAFA8F-0F7D-4B59-AF48-605AB462D881}"/>
              </a:ext>
            </a:extLst>
          </p:cNvPr>
          <p:cNvSpPr/>
          <p:nvPr/>
        </p:nvSpPr>
        <p:spPr>
          <a:xfrm>
            <a:off x="5238750" y="4987754"/>
            <a:ext cx="1619250" cy="714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Conv</a:t>
            </a:r>
          </a:p>
          <a:p>
            <a:pPr algn="ctr"/>
            <a:r>
              <a:rPr lang="en-US" altLang="ko-KR" b="1" dirty="0"/>
              <a:t>1x1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E3CA4F-7EE9-4727-B6D5-F617B98DD918}"/>
              </a:ext>
            </a:extLst>
          </p:cNvPr>
          <p:cNvSpPr/>
          <p:nvPr/>
        </p:nvSpPr>
        <p:spPr>
          <a:xfrm>
            <a:off x="5238750" y="5989338"/>
            <a:ext cx="1619250" cy="714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Conv</a:t>
            </a:r>
          </a:p>
          <a:p>
            <a:pPr algn="ctr"/>
            <a:r>
              <a:rPr lang="en-US" altLang="ko-KR" b="1" dirty="0"/>
              <a:t>3x3</a:t>
            </a:r>
            <a:endParaRPr lang="ko-KR" altLang="en-US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2848E-EA6E-4603-AAC8-BBA9CC6D8049}"/>
              </a:ext>
            </a:extLst>
          </p:cNvPr>
          <p:cNvSpPr/>
          <p:nvPr/>
        </p:nvSpPr>
        <p:spPr>
          <a:xfrm>
            <a:off x="3248025" y="5500016"/>
            <a:ext cx="1619250" cy="714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Conv</a:t>
            </a:r>
          </a:p>
          <a:p>
            <a:pPr algn="ctr"/>
            <a:r>
              <a:rPr lang="en-US" altLang="ko-KR" b="1" dirty="0"/>
              <a:t>1x1</a:t>
            </a:r>
            <a:endParaRPr lang="ko-KR" altLang="en-US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BC86D1-ED36-4D81-A59C-CB5510B4FDAC}"/>
              </a:ext>
            </a:extLst>
          </p:cNvPr>
          <p:cNvSpPr/>
          <p:nvPr/>
        </p:nvSpPr>
        <p:spPr>
          <a:xfrm>
            <a:off x="7334250" y="5500015"/>
            <a:ext cx="1619250" cy="714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concat</a:t>
            </a:r>
            <a:endParaRPr lang="ko-KR" altLang="en-US" b="1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866E438-BB90-42D9-AE35-B7F6B81FF671}"/>
              </a:ext>
            </a:extLst>
          </p:cNvPr>
          <p:cNvCxnSpPr>
            <a:stCxn id="7" idx="3"/>
            <a:endCxn id="10" idx="1"/>
          </p:cNvCxnSpPr>
          <p:nvPr/>
        </p:nvCxnSpPr>
        <p:spPr>
          <a:xfrm>
            <a:off x="6858000" y="5344942"/>
            <a:ext cx="476250" cy="512261"/>
          </a:xfrm>
          <a:prstGeom prst="straightConnector1">
            <a:avLst/>
          </a:prstGeom>
          <a:ln w="28575">
            <a:solidFill>
              <a:srgbClr val="D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2FF84CB-54EE-4B76-BA01-404C154A8A96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6858000" y="5857203"/>
            <a:ext cx="476250" cy="489323"/>
          </a:xfrm>
          <a:prstGeom prst="straightConnector1">
            <a:avLst/>
          </a:prstGeom>
          <a:ln w="28575">
            <a:solidFill>
              <a:srgbClr val="D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140FB1F-5BE8-4CA9-839C-8B9A2099E399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 flipV="1">
            <a:off x="4867275" y="5344942"/>
            <a:ext cx="371475" cy="512262"/>
          </a:xfrm>
          <a:prstGeom prst="straightConnector1">
            <a:avLst/>
          </a:prstGeom>
          <a:ln w="28575">
            <a:solidFill>
              <a:srgbClr val="D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226A06C-3E3F-4784-8DD3-B62794BC9455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4867275" y="5857204"/>
            <a:ext cx="371475" cy="489322"/>
          </a:xfrm>
          <a:prstGeom prst="straightConnector1">
            <a:avLst/>
          </a:prstGeom>
          <a:ln w="28575">
            <a:solidFill>
              <a:srgbClr val="D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EC0DD1C-0163-4C30-81FC-4A00C759079E}"/>
              </a:ext>
            </a:extLst>
          </p:cNvPr>
          <p:cNvCxnSpPr>
            <a:cxnSpLocks/>
          </p:cNvCxnSpPr>
          <p:nvPr/>
        </p:nvCxnSpPr>
        <p:spPr>
          <a:xfrm>
            <a:off x="142613" y="727788"/>
            <a:ext cx="11903978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0E932E-0226-428F-8173-287C4EC092E4}"/>
              </a:ext>
            </a:extLst>
          </p:cNvPr>
          <p:cNvSpPr txBox="1"/>
          <p:nvPr/>
        </p:nvSpPr>
        <p:spPr>
          <a:xfrm>
            <a:off x="142613" y="31230"/>
            <a:ext cx="7659148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36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Module in DNN model</a:t>
            </a:r>
            <a:endParaRPr lang="ko-KR" altLang="en-US" sz="36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1636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821AC9A9-C64B-4447-A68E-0E9D4BA7DB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3355" y="1040680"/>
            <a:ext cx="9565289" cy="5608966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EC0DD1C-0163-4C30-81FC-4A00C759079E}"/>
              </a:ext>
            </a:extLst>
          </p:cNvPr>
          <p:cNvCxnSpPr>
            <a:cxnSpLocks/>
          </p:cNvCxnSpPr>
          <p:nvPr/>
        </p:nvCxnSpPr>
        <p:spPr>
          <a:xfrm>
            <a:off x="142613" y="727788"/>
            <a:ext cx="11903978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70E932E-0226-428F-8173-287C4EC092E4}"/>
              </a:ext>
            </a:extLst>
          </p:cNvPr>
          <p:cNvSpPr txBox="1"/>
          <p:nvPr/>
        </p:nvSpPr>
        <p:spPr>
          <a:xfrm>
            <a:off x="142613" y="31230"/>
            <a:ext cx="7659148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36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</a:t>
            </a:r>
            <a:endParaRPr lang="ko-KR" altLang="en-US" sz="36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869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9079F55-4C0E-4B7D-AAB0-178D9625B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4532"/>
            <a:ext cx="12192000" cy="2368935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EC0DD1C-0163-4C30-81FC-4A00C759079E}"/>
              </a:ext>
            </a:extLst>
          </p:cNvPr>
          <p:cNvCxnSpPr>
            <a:cxnSpLocks/>
          </p:cNvCxnSpPr>
          <p:nvPr/>
        </p:nvCxnSpPr>
        <p:spPr>
          <a:xfrm>
            <a:off x="142613" y="727788"/>
            <a:ext cx="11903978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70E932E-0226-428F-8173-287C4EC092E4}"/>
              </a:ext>
            </a:extLst>
          </p:cNvPr>
          <p:cNvSpPr txBox="1"/>
          <p:nvPr/>
        </p:nvSpPr>
        <p:spPr>
          <a:xfrm>
            <a:off x="142613" y="31230"/>
            <a:ext cx="7659148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36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 Summary</a:t>
            </a:r>
            <a:endParaRPr lang="ko-KR" altLang="en-US" sz="36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5263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F2D30F7D-E61E-43CC-BAAD-82E2D6795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486" y="2451126"/>
            <a:ext cx="11599027" cy="1955748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EC0DD1C-0163-4C30-81FC-4A00C759079E}"/>
              </a:ext>
            </a:extLst>
          </p:cNvPr>
          <p:cNvCxnSpPr>
            <a:cxnSpLocks/>
          </p:cNvCxnSpPr>
          <p:nvPr/>
        </p:nvCxnSpPr>
        <p:spPr>
          <a:xfrm>
            <a:off x="142613" y="727788"/>
            <a:ext cx="11903978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70E932E-0226-428F-8173-287C4EC092E4}"/>
              </a:ext>
            </a:extLst>
          </p:cNvPr>
          <p:cNvSpPr txBox="1"/>
          <p:nvPr/>
        </p:nvSpPr>
        <p:spPr>
          <a:xfrm>
            <a:off x="142613" y="31230"/>
            <a:ext cx="7659148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36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 Compile</a:t>
            </a:r>
            <a:endParaRPr lang="ko-KR" altLang="en-US" sz="36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019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C44D032-122E-4957-9586-F2EE6554E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6708"/>
            <a:ext cx="12192000" cy="3144584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EC0DD1C-0163-4C30-81FC-4A00C759079E}"/>
              </a:ext>
            </a:extLst>
          </p:cNvPr>
          <p:cNvCxnSpPr>
            <a:cxnSpLocks/>
          </p:cNvCxnSpPr>
          <p:nvPr/>
        </p:nvCxnSpPr>
        <p:spPr>
          <a:xfrm>
            <a:off x="142613" y="727788"/>
            <a:ext cx="11903978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70E932E-0226-428F-8173-287C4EC092E4}"/>
              </a:ext>
            </a:extLst>
          </p:cNvPr>
          <p:cNvSpPr txBox="1"/>
          <p:nvPr/>
        </p:nvSpPr>
        <p:spPr>
          <a:xfrm>
            <a:off x="142613" y="31230"/>
            <a:ext cx="7659148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36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Preprocessing input images</a:t>
            </a:r>
            <a:endParaRPr lang="ko-KR" altLang="en-US" sz="36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810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1C880C6-35F4-492C-9482-8C124CDE0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364"/>
            <a:ext cx="12192000" cy="43293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F02F8D-40EB-4237-85B3-FBA8D897B8D8}"/>
              </a:ext>
            </a:extLst>
          </p:cNvPr>
          <p:cNvSpPr txBox="1"/>
          <p:nvPr/>
        </p:nvSpPr>
        <p:spPr>
          <a:xfrm>
            <a:off x="556437" y="5186107"/>
            <a:ext cx="110791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매번 데이터를 </a:t>
            </a:r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ImageDataGenerator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이용해서 호출하기 위해서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Loader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만든다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.(Train / Valid)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color_mode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rgb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target_size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input image size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조절한다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shuffle      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: image random shuffle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EC0DD1C-0163-4C30-81FC-4A00C759079E}"/>
              </a:ext>
            </a:extLst>
          </p:cNvPr>
          <p:cNvCxnSpPr>
            <a:cxnSpLocks/>
          </p:cNvCxnSpPr>
          <p:nvPr/>
        </p:nvCxnSpPr>
        <p:spPr>
          <a:xfrm>
            <a:off x="142613" y="727788"/>
            <a:ext cx="11903978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0E932E-0226-428F-8173-287C4EC092E4}"/>
              </a:ext>
            </a:extLst>
          </p:cNvPr>
          <p:cNvSpPr txBox="1"/>
          <p:nvPr/>
        </p:nvSpPr>
        <p:spPr>
          <a:xfrm>
            <a:off x="142613" y="31230"/>
            <a:ext cx="7659148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36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Data Loader</a:t>
            </a:r>
            <a:endParaRPr lang="ko-KR" altLang="en-US" sz="36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5768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FC81A632-FD31-4B4D-A199-E95E87DEB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969416"/>
            <a:ext cx="10515600" cy="28692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63F7DE-2CBF-490B-A21E-0399B33FDC8F}"/>
              </a:ext>
            </a:extLst>
          </p:cNvPr>
          <p:cNvSpPr txBox="1"/>
          <p:nvPr/>
        </p:nvSpPr>
        <p:spPr>
          <a:xfrm>
            <a:off x="838199" y="5072028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Learning rate : 0.1</a:t>
            </a:r>
          </a:p>
          <a:p>
            <a:endParaRPr lang="en-US" altLang="ko-KR" dirty="0"/>
          </a:p>
          <a:p>
            <a:r>
              <a:rPr lang="en-US" altLang="ko-KR" dirty="0"/>
              <a:t>10 epochs </a:t>
            </a:r>
            <a:r>
              <a:rPr lang="ko-KR" altLang="en-US" dirty="0"/>
              <a:t>마다 </a:t>
            </a:r>
            <a:r>
              <a:rPr lang="en-US" altLang="ko-KR" dirty="0"/>
              <a:t>0.5</a:t>
            </a:r>
            <a:r>
              <a:rPr lang="ko-KR" altLang="en-US" dirty="0"/>
              <a:t>씩 곱해서 </a:t>
            </a:r>
            <a:r>
              <a:rPr lang="ko-KR" altLang="en-US" dirty="0" err="1"/>
              <a:t>학습률을</a:t>
            </a:r>
            <a:r>
              <a:rPr lang="ko-KR" altLang="en-US" dirty="0"/>
              <a:t> 감소시킨다</a:t>
            </a:r>
            <a:r>
              <a:rPr lang="en-US" altLang="ko-KR" dirty="0"/>
              <a:t>.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EC0DD1C-0163-4C30-81FC-4A00C759079E}"/>
              </a:ext>
            </a:extLst>
          </p:cNvPr>
          <p:cNvCxnSpPr>
            <a:cxnSpLocks/>
          </p:cNvCxnSpPr>
          <p:nvPr/>
        </p:nvCxnSpPr>
        <p:spPr>
          <a:xfrm>
            <a:off x="142613" y="727788"/>
            <a:ext cx="11903978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70E932E-0226-428F-8173-287C4EC092E4}"/>
              </a:ext>
            </a:extLst>
          </p:cNvPr>
          <p:cNvSpPr txBox="1"/>
          <p:nvPr/>
        </p:nvSpPr>
        <p:spPr>
          <a:xfrm>
            <a:off x="142613" y="31230"/>
            <a:ext cx="7659148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36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Learning rate scheduler</a:t>
            </a:r>
            <a:endParaRPr lang="ko-KR" altLang="en-US" sz="36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0838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DD49C423-A4C9-47AC-9367-E2C2C7DB8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20324"/>
            <a:ext cx="10515600" cy="26173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DE1485-2165-45C9-893C-68B763715DE0}"/>
              </a:ext>
            </a:extLst>
          </p:cNvPr>
          <p:cNvSpPr txBox="1"/>
          <p:nvPr/>
        </p:nvSpPr>
        <p:spPr>
          <a:xfrm>
            <a:off x="838200" y="5072029"/>
            <a:ext cx="88504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학습시간이 </a:t>
            </a:r>
            <a:r>
              <a:rPr lang="ko-KR" altLang="en-US" dirty="0" err="1"/>
              <a:t>오래걸리기</a:t>
            </a:r>
            <a:r>
              <a:rPr lang="ko-KR" altLang="en-US" dirty="0"/>
              <a:t> 때문에 미리 학습을 </a:t>
            </a:r>
            <a:r>
              <a:rPr lang="ko-KR" altLang="en-US" dirty="0" err="1"/>
              <a:t>시켜놓은</a:t>
            </a:r>
            <a:r>
              <a:rPr lang="ko-KR" altLang="en-US" dirty="0"/>
              <a:t> </a:t>
            </a:r>
            <a:r>
              <a:rPr lang="en-US" altLang="ko-KR" dirty="0"/>
              <a:t>Pretrained model</a:t>
            </a:r>
            <a:r>
              <a:rPr lang="ko-KR" altLang="en-US" dirty="0"/>
              <a:t>을 사용한다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부분은 넘어가고 </a:t>
            </a:r>
            <a:r>
              <a:rPr lang="en-US" altLang="ko-KR" dirty="0"/>
              <a:t>Save/Load</a:t>
            </a:r>
            <a:r>
              <a:rPr lang="ko-KR" altLang="en-US" dirty="0"/>
              <a:t>로 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EC0DD1C-0163-4C30-81FC-4A00C759079E}"/>
              </a:ext>
            </a:extLst>
          </p:cNvPr>
          <p:cNvCxnSpPr>
            <a:cxnSpLocks/>
          </p:cNvCxnSpPr>
          <p:nvPr/>
        </p:nvCxnSpPr>
        <p:spPr>
          <a:xfrm>
            <a:off x="142613" y="727788"/>
            <a:ext cx="11903978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70E932E-0226-428F-8173-287C4EC092E4}"/>
              </a:ext>
            </a:extLst>
          </p:cNvPr>
          <p:cNvSpPr txBox="1"/>
          <p:nvPr/>
        </p:nvSpPr>
        <p:spPr>
          <a:xfrm>
            <a:off x="142613" y="31230"/>
            <a:ext cx="7659148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36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Training</a:t>
            </a:r>
            <a:endParaRPr lang="ko-KR" altLang="en-US" sz="36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0418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F922E3F7-C01A-4E67-A6DA-3B42936719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56" y="1108194"/>
            <a:ext cx="9855348" cy="43513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BD40331-A9F6-4912-AC0E-6695F0578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132" y="1612901"/>
            <a:ext cx="6612868" cy="441960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EC0DD1C-0163-4C30-81FC-4A00C759079E}"/>
              </a:ext>
            </a:extLst>
          </p:cNvPr>
          <p:cNvCxnSpPr>
            <a:cxnSpLocks/>
          </p:cNvCxnSpPr>
          <p:nvPr/>
        </p:nvCxnSpPr>
        <p:spPr>
          <a:xfrm>
            <a:off x="142613" y="727788"/>
            <a:ext cx="11903978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70E932E-0226-428F-8173-287C4EC092E4}"/>
              </a:ext>
            </a:extLst>
          </p:cNvPr>
          <p:cNvSpPr txBox="1"/>
          <p:nvPr/>
        </p:nvSpPr>
        <p:spPr>
          <a:xfrm>
            <a:off x="142613" y="31230"/>
            <a:ext cx="7659148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36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Graph</a:t>
            </a:r>
            <a:endParaRPr lang="ko-KR" altLang="en-US" sz="36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4022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3A6F0EC-81CA-45B4-8F17-9D62D0373F3A}"/>
              </a:ext>
            </a:extLst>
          </p:cNvPr>
          <p:cNvSpPr/>
          <p:nvPr/>
        </p:nvSpPr>
        <p:spPr>
          <a:xfrm>
            <a:off x="0" y="900868"/>
            <a:ext cx="121920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백혈구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(white blood cell)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분류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(classification)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하는 문제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종류</a:t>
            </a:r>
            <a:endParaRPr lang="en-US" altLang="ko-KR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NEUTROPHIL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:  </a:t>
            </a:r>
            <a:r>
              <a:rPr lang="ko-KR" altLang="en-US" sz="20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호중구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EOSINOPHIL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:  </a:t>
            </a:r>
            <a:r>
              <a:rPr lang="ko-KR" altLang="en-US" sz="20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호산구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MONOCYTE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:  </a:t>
            </a:r>
            <a:r>
              <a:rPr lang="ko-KR" altLang="en-US" sz="20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단핵구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LYMPHOCYTE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: 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림프구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B4FA2E-6C0D-4272-9D98-FAECB358D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8526"/>
            <a:ext cx="12192000" cy="2472949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EC0DD1C-0163-4C30-81FC-4A00C759079E}"/>
              </a:ext>
            </a:extLst>
          </p:cNvPr>
          <p:cNvCxnSpPr>
            <a:cxnSpLocks/>
          </p:cNvCxnSpPr>
          <p:nvPr/>
        </p:nvCxnSpPr>
        <p:spPr>
          <a:xfrm>
            <a:off x="142613" y="727788"/>
            <a:ext cx="11903978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70E932E-0226-428F-8173-287C4EC092E4}"/>
              </a:ext>
            </a:extLst>
          </p:cNvPr>
          <p:cNvSpPr txBox="1"/>
          <p:nvPr/>
        </p:nvSpPr>
        <p:spPr>
          <a:xfrm>
            <a:off x="142613" y="31230"/>
            <a:ext cx="7659148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36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Problem</a:t>
            </a:r>
            <a:endParaRPr lang="ko-KR" altLang="en-US" sz="36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8267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80861F4-195A-4C48-A368-734C2C04B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324852"/>
            <a:ext cx="10515600" cy="1352884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EC0DD1C-0163-4C30-81FC-4A00C759079E}"/>
              </a:ext>
            </a:extLst>
          </p:cNvPr>
          <p:cNvCxnSpPr>
            <a:cxnSpLocks/>
          </p:cNvCxnSpPr>
          <p:nvPr/>
        </p:nvCxnSpPr>
        <p:spPr>
          <a:xfrm>
            <a:off x="142613" y="727788"/>
            <a:ext cx="11903978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70E932E-0226-428F-8173-287C4EC092E4}"/>
              </a:ext>
            </a:extLst>
          </p:cNvPr>
          <p:cNvSpPr txBox="1"/>
          <p:nvPr/>
        </p:nvSpPr>
        <p:spPr>
          <a:xfrm>
            <a:off x="142613" y="31230"/>
            <a:ext cx="7659148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36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Testing</a:t>
            </a:r>
            <a:endParaRPr lang="ko-KR" altLang="en-US" sz="36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5655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C2E4EB-8664-4124-8AFC-65DE0C19B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62641"/>
          </a:xfrm>
        </p:spPr>
        <p:txBody>
          <a:bodyPr>
            <a:normAutofit/>
          </a:bodyPr>
          <a:lstStyle/>
          <a:p>
            <a:r>
              <a:rPr lang="en-US" altLang="ko-KR" b="1" dirty="0" smtClean="0"/>
              <a:t>CAM – Visualizing Classification</a:t>
            </a:r>
            <a:endParaRPr lang="ko-KR" altLang="en-US" b="1" dirty="0"/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E5A55CCA-0F12-46A7-90FA-F54E2F2E42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42" y="862641"/>
            <a:ext cx="11264200" cy="14100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DCB9C45-76FA-46F8-9FB8-05B98BE2D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58673"/>
            <a:ext cx="12177858" cy="24767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4434" y="5321320"/>
            <a:ext cx="5410200" cy="11239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410200" y="6223000"/>
            <a:ext cx="5088467" cy="18626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574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5" y="1181100"/>
            <a:ext cx="9810750" cy="4495800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3AC2E4EB-8664-4124-8AFC-65DE0C19B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62641"/>
          </a:xfrm>
        </p:spPr>
        <p:txBody>
          <a:bodyPr>
            <a:normAutofit/>
          </a:bodyPr>
          <a:lstStyle/>
          <a:p>
            <a:r>
              <a:rPr lang="en-US" altLang="ko-KR" b="1" dirty="0" smtClean="0"/>
              <a:t>CAM – Visualizing Classification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52803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12" y="909637"/>
            <a:ext cx="9782175" cy="5038725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3AC2E4EB-8664-4124-8AFC-65DE0C19B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62641"/>
          </a:xfrm>
        </p:spPr>
        <p:txBody>
          <a:bodyPr>
            <a:normAutofit/>
          </a:bodyPr>
          <a:lstStyle/>
          <a:p>
            <a:r>
              <a:rPr lang="en-US" altLang="ko-KR" b="1" dirty="0" smtClean="0"/>
              <a:t>CAM – Visualizing Classification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56529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12" y="2038350"/>
            <a:ext cx="9705975" cy="2781300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3AC2E4EB-8664-4124-8AFC-65DE0C19B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62641"/>
          </a:xfrm>
        </p:spPr>
        <p:txBody>
          <a:bodyPr>
            <a:normAutofit/>
          </a:bodyPr>
          <a:lstStyle/>
          <a:p>
            <a:r>
              <a:rPr lang="en-US" altLang="ko-KR" b="1" dirty="0" smtClean="0"/>
              <a:t>CAM – Visualizing Classification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079832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614362"/>
            <a:ext cx="9753600" cy="56292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031960" y="3150524"/>
            <a:ext cx="108065" cy="191193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930340" y="305966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094807" y="3150524"/>
            <a:ext cx="108066" cy="1911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93188" y="305966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AC2E4EB-8664-4124-8AFC-65DE0C19B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62641"/>
          </a:xfrm>
        </p:spPr>
        <p:txBody>
          <a:bodyPr>
            <a:normAutofit/>
          </a:bodyPr>
          <a:lstStyle/>
          <a:p>
            <a:r>
              <a:rPr lang="en-US" altLang="ko-KR" b="1" dirty="0" smtClean="0"/>
              <a:t>CAM – Visualizing Classification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60902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5" y="1476375"/>
            <a:ext cx="9696450" cy="390525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3AC2E4EB-8664-4124-8AFC-65DE0C19B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62641"/>
          </a:xfrm>
        </p:spPr>
        <p:txBody>
          <a:bodyPr>
            <a:normAutofit/>
          </a:bodyPr>
          <a:lstStyle/>
          <a:p>
            <a:r>
              <a:rPr lang="en-US" altLang="ko-KR" b="1" dirty="0" smtClean="0"/>
              <a:t>CAM – Visualizing Classification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168869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275" y="763058"/>
            <a:ext cx="9763125" cy="60007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78813" y="1407391"/>
            <a:ext cx="2212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의미없는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pixel </a:t>
            </a:r>
            <a:r>
              <a:rPr lang="ko-KR" altLang="en-US" dirty="0" smtClean="0"/>
              <a:t>제거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78813" y="2041929"/>
            <a:ext cx="1496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overlap </a:t>
            </a:r>
            <a:r>
              <a:rPr lang="ko-KR" altLang="en-US" dirty="0" smtClean="0"/>
              <a:t>비율</a:t>
            </a:r>
            <a:endParaRPr lang="ko-KR" altLang="en-US" dirty="0"/>
          </a:p>
        </p:txBody>
      </p:sp>
      <p:cxnSp>
        <p:nvCxnSpPr>
          <p:cNvPr id="11" name="직선 화살표 연결선 10"/>
          <p:cNvCxnSpPr>
            <a:stCxn id="7" idx="1"/>
          </p:cNvCxnSpPr>
          <p:nvPr/>
        </p:nvCxnSpPr>
        <p:spPr>
          <a:xfrm flipH="1" flipV="1">
            <a:off x="4662285" y="1345046"/>
            <a:ext cx="616528" cy="24701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9" idx="1"/>
          </p:cNvCxnSpPr>
          <p:nvPr/>
        </p:nvCxnSpPr>
        <p:spPr>
          <a:xfrm flipH="1" flipV="1">
            <a:off x="4237567" y="1592057"/>
            <a:ext cx="1041246" cy="63453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3AC2E4EB-8664-4124-8AFC-65DE0C19B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62641"/>
          </a:xfrm>
        </p:spPr>
        <p:txBody>
          <a:bodyPr>
            <a:normAutofit/>
          </a:bodyPr>
          <a:lstStyle/>
          <a:p>
            <a:r>
              <a:rPr lang="en-US" altLang="ko-KR" b="1" dirty="0" smtClean="0"/>
              <a:t>CAM – Visualizing Classification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411043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F29C65-8B76-4D99-AF67-96A9E0FCC8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674" y="462197"/>
            <a:ext cx="11081857" cy="2504985"/>
          </a:xfrm>
        </p:spPr>
        <p:txBody>
          <a:bodyPr>
            <a:noAutofit/>
          </a:bodyPr>
          <a:lstStyle/>
          <a:p>
            <a:r>
              <a:rPr lang="en-US" altLang="ko-KR" b="1" dirty="0"/>
              <a:t>Skin Cancer Detection Model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D7CDED-7FBD-4624-92F6-F080F585C2D0}"/>
              </a:ext>
            </a:extLst>
          </p:cNvPr>
          <p:cNvSpPr/>
          <p:nvPr/>
        </p:nvSpPr>
        <p:spPr>
          <a:xfrm>
            <a:off x="2919718" y="894507"/>
            <a:ext cx="63525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449308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21ED88-0B34-4AD5-B6BF-FD993F570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Total : 3297 images</a:t>
            </a:r>
          </a:p>
          <a:p>
            <a:pPr lvl="1"/>
            <a:r>
              <a:rPr lang="en-US" altLang="ko-KR" dirty="0"/>
              <a:t>Test</a:t>
            </a:r>
          </a:p>
          <a:p>
            <a:pPr lvl="2"/>
            <a:r>
              <a:rPr lang="en-US" altLang="ko-KR" dirty="0" smtClean="0"/>
              <a:t>Benign</a:t>
            </a:r>
            <a:r>
              <a:rPr lang="en-US" altLang="ko-KR" dirty="0"/>
              <a:t>	: 360 images</a:t>
            </a:r>
          </a:p>
          <a:p>
            <a:pPr lvl="2"/>
            <a:r>
              <a:rPr lang="en-US" altLang="ko-KR" dirty="0"/>
              <a:t>Malignant	: 300 images</a:t>
            </a:r>
          </a:p>
          <a:p>
            <a:pPr lvl="1"/>
            <a:r>
              <a:rPr lang="en-US" altLang="ko-KR" dirty="0"/>
              <a:t>Train</a:t>
            </a:r>
          </a:p>
          <a:p>
            <a:pPr lvl="2"/>
            <a:r>
              <a:rPr lang="en-US" altLang="ko-KR" dirty="0"/>
              <a:t>Benign	</a:t>
            </a:r>
            <a:r>
              <a:rPr lang="en-US" altLang="ko-KR" dirty="0" smtClean="0"/>
              <a:t>: </a:t>
            </a:r>
            <a:r>
              <a:rPr lang="en-US" altLang="ko-KR" dirty="0"/>
              <a:t>1440 images</a:t>
            </a:r>
          </a:p>
          <a:p>
            <a:pPr lvl="2"/>
            <a:r>
              <a:rPr lang="en-US" altLang="ko-KR" dirty="0"/>
              <a:t>Malignant	: 1197 images</a:t>
            </a:r>
          </a:p>
          <a:p>
            <a:pPr lvl="2"/>
            <a:endParaRPr lang="en-US" altLang="ko-KR" dirty="0"/>
          </a:p>
          <a:p>
            <a:r>
              <a:rPr lang="en-US" altLang="ko-KR" dirty="0"/>
              <a:t>Size : 224 X 224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4255CA9-DA2F-4D49-8ADD-C83A10D05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Hallym University Embedded System Lab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0494A0-26AB-4854-87A0-0B44AAE57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306" y="2719983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3643359-61F4-45CD-BB0A-9C6F0404F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0" y="2719983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63F307C-B398-477D-8768-85F6340BB896}"/>
              </a:ext>
            </a:extLst>
          </p:cNvPr>
          <p:cNvSpPr/>
          <p:nvPr/>
        </p:nvSpPr>
        <p:spPr>
          <a:xfrm>
            <a:off x="6437767" y="4957723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Benign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D3F7400-A75A-4BD4-AFB0-036CDB08021F}"/>
              </a:ext>
            </a:extLst>
          </p:cNvPr>
          <p:cNvSpPr/>
          <p:nvPr/>
        </p:nvSpPr>
        <p:spPr>
          <a:xfrm>
            <a:off x="9414031" y="4957723"/>
            <a:ext cx="1136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Malignant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EC0DD1C-0163-4C30-81FC-4A00C759079E}"/>
              </a:ext>
            </a:extLst>
          </p:cNvPr>
          <p:cNvCxnSpPr>
            <a:cxnSpLocks/>
          </p:cNvCxnSpPr>
          <p:nvPr/>
        </p:nvCxnSpPr>
        <p:spPr>
          <a:xfrm>
            <a:off x="142613" y="727788"/>
            <a:ext cx="11903978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70E932E-0226-428F-8173-287C4EC092E4}"/>
              </a:ext>
            </a:extLst>
          </p:cNvPr>
          <p:cNvSpPr txBox="1"/>
          <p:nvPr/>
        </p:nvSpPr>
        <p:spPr>
          <a:xfrm>
            <a:off x="142613" y="31230"/>
            <a:ext cx="7659148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360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DataSet</a:t>
            </a:r>
            <a:endParaRPr lang="ko-KR" altLang="en-US" sz="36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9091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 descr="Monitor">
            <a:extLst>
              <a:ext uri="{FF2B5EF4-FFF2-40B4-BE49-F238E27FC236}">
                <a16:creationId xmlns:a16="http://schemas.microsoft.com/office/drawing/2014/main" id="{3A6EF68C-85E7-45FA-AFE6-F6AC6C3D94A0}"/>
              </a:ext>
            </a:extLst>
          </p:cNvPr>
          <p:cNvSpPr/>
          <p:nvPr/>
        </p:nvSpPr>
        <p:spPr>
          <a:xfrm>
            <a:off x="224805" y="2236724"/>
            <a:ext cx="954787" cy="954787"/>
          </a:xfrm>
          <a:prstGeom prst="rect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직사각형 9" descr="Marker">
            <a:extLst>
              <a:ext uri="{FF2B5EF4-FFF2-40B4-BE49-F238E27FC236}">
                <a16:creationId xmlns:a16="http://schemas.microsoft.com/office/drawing/2014/main" id="{4D079C9C-3D88-4D86-AAD8-6A5D5467C499}"/>
              </a:ext>
            </a:extLst>
          </p:cNvPr>
          <p:cNvSpPr/>
          <p:nvPr/>
        </p:nvSpPr>
        <p:spPr>
          <a:xfrm>
            <a:off x="224804" y="1007893"/>
            <a:ext cx="954787" cy="954787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직사각형 10" descr="Snake">
            <a:extLst>
              <a:ext uri="{FF2B5EF4-FFF2-40B4-BE49-F238E27FC236}">
                <a16:creationId xmlns:a16="http://schemas.microsoft.com/office/drawing/2014/main" id="{2DB25EB3-77B5-4FDD-B09F-2BEDAA7055B9}"/>
              </a:ext>
            </a:extLst>
          </p:cNvPr>
          <p:cNvSpPr/>
          <p:nvPr/>
        </p:nvSpPr>
        <p:spPr>
          <a:xfrm>
            <a:off x="224804" y="4674382"/>
            <a:ext cx="954787" cy="954787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E9B230A-08F7-4964-A4AC-CAD05228A34C}"/>
              </a:ext>
            </a:extLst>
          </p:cNvPr>
          <p:cNvSpPr/>
          <p:nvPr/>
        </p:nvSpPr>
        <p:spPr>
          <a:xfrm>
            <a:off x="224804" y="3429823"/>
            <a:ext cx="954787" cy="954787"/>
          </a:xfrm>
          <a:prstGeom prst="rect">
            <a:avLst/>
          </a:prstGeom>
          <a:blipFill rotWithShape="1"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E4A595-4E93-478E-B99B-935B9AA5A21A}"/>
              </a:ext>
            </a:extLst>
          </p:cNvPr>
          <p:cNvSpPr/>
          <p:nvPr/>
        </p:nvSpPr>
        <p:spPr>
          <a:xfrm>
            <a:off x="1339079" y="2329396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Google </a:t>
            </a:r>
            <a:r>
              <a:rPr lang="en-US" altLang="ko-KR" sz="2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Colab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>
              <a:lnSpc>
                <a:spcPct val="100000"/>
              </a:lnSpc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  <a:hlinkClick r:id="rId10"/>
              </a:rPr>
              <a:t>https://colab.research.google.com/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5E96568-481D-4EFA-9A5D-1AE7F8DF919B}"/>
              </a:ext>
            </a:extLst>
          </p:cNvPr>
          <p:cNvSpPr/>
          <p:nvPr/>
        </p:nvSpPr>
        <p:spPr>
          <a:xfrm>
            <a:off x="1339076" y="4920942"/>
            <a:ext cx="1338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Python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5F298E4-7A4A-4742-867A-6420DAE26159}"/>
              </a:ext>
            </a:extLst>
          </p:cNvPr>
          <p:cNvSpPr/>
          <p:nvPr/>
        </p:nvSpPr>
        <p:spPr>
          <a:xfrm>
            <a:off x="1339075" y="3522495"/>
            <a:ext cx="762416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CODE</a:t>
            </a:r>
          </a:p>
          <a:p>
            <a:pPr lvl="0">
              <a:lnSpc>
                <a:spcPct val="100000"/>
              </a:lnSpc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  <a:hlinkClick r:id="rId11"/>
              </a:rPr>
              <a:t>https://github.com/jjeamin/kaggle/tree/master/BloodCells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79E280-7D7F-46E8-AE8F-5C4437F1C6D0}"/>
              </a:ext>
            </a:extLst>
          </p:cNvPr>
          <p:cNvSpPr/>
          <p:nvPr/>
        </p:nvSpPr>
        <p:spPr>
          <a:xfrm>
            <a:off x="1339078" y="1100565"/>
            <a:ext cx="833654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Datasets in Kaggle</a:t>
            </a:r>
          </a:p>
          <a:p>
            <a:pPr lvl="0">
              <a:lnSpc>
                <a:spcPct val="100000"/>
              </a:lnSpc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  <a:hlinkClick r:id="rId12"/>
              </a:rPr>
              <a:t>https://www.kaggle.com/paultimothymooney/blood-cells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105E21D-2ABD-43F7-996A-B4F35D019085}"/>
              </a:ext>
            </a:extLst>
          </p:cNvPr>
          <p:cNvSpPr/>
          <p:nvPr/>
        </p:nvSpPr>
        <p:spPr>
          <a:xfrm>
            <a:off x="224808" y="5903213"/>
            <a:ext cx="954787" cy="954787"/>
          </a:xfrm>
          <a:prstGeom prst="rect">
            <a:avLst/>
          </a:prstGeom>
          <a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7E1FB4-E72B-4DA9-91D2-4BD809DAB837}"/>
              </a:ext>
            </a:extLst>
          </p:cNvPr>
          <p:cNvSpPr/>
          <p:nvPr/>
        </p:nvSpPr>
        <p:spPr>
          <a:xfrm>
            <a:off x="1339079" y="6149773"/>
            <a:ext cx="57759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ko-KR" sz="2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Keras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(Deep Learning Framework)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098316-E251-459C-AB63-C192DAACA786}"/>
              </a:ext>
            </a:extLst>
          </p:cNvPr>
          <p:cNvSpPr txBox="1"/>
          <p:nvPr/>
        </p:nvSpPr>
        <p:spPr>
          <a:xfrm>
            <a:off x="9462634" y="1300619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데이터셋을 받고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CB783A-23A4-44F1-BBA4-F7075C620784}"/>
              </a:ext>
            </a:extLst>
          </p:cNvPr>
          <p:cNvSpPr txBox="1"/>
          <p:nvPr/>
        </p:nvSpPr>
        <p:spPr>
          <a:xfrm>
            <a:off x="6477914" y="2529450"/>
            <a:ext cx="223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Colab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에 넣어준다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!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EC0DD1C-0163-4C30-81FC-4A00C759079E}"/>
              </a:ext>
            </a:extLst>
          </p:cNvPr>
          <p:cNvCxnSpPr>
            <a:cxnSpLocks/>
          </p:cNvCxnSpPr>
          <p:nvPr/>
        </p:nvCxnSpPr>
        <p:spPr>
          <a:xfrm>
            <a:off x="142613" y="727788"/>
            <a:ext cx="11903978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70E932E-0226-428F-8173-287C4EC092E4}"/>
              </a:ext>
            </a:extLst>
          </p:cNvPr>
          <p:cNvSpPr txBox="1"/>
          <p:nvPr/>
        </p:nvSpPr>
        <p:spPr>
          <a:xfrm>
            <a:off x="142613" y="31230"/>
            <a:ext cx="7659148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36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Environment</a:t>
            </a:r>
            <a:endParaRPr lang="ko-KR" altLang="en-US" sz="36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5011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524625D-72E8-4E26-AC8F-0AECACCBB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24" y="1004572"/>
            <a:ext cx="4625776" cy="57114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3057C4-CCD0-4E7C-9982-DB969A2D4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985" y="1528673"/>
            <a:ext cx="6951665" cy="4402227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EC0DD1C-0163-4C30-81FC-4A00C759079E}"/>
              </a:ext>
            </a:extLst>
          </p:cNvPr>
          <p:cNvCxnSpPr>
            <a:cxnSpLocks/>
          </p:cNvCxnSpPr>
          <p:nvPr/>
        </p:nvCxnSpPr>
        <p:spPr>
          <a:xfrm>
            <a:off x="142613" y="727788"/>
            <a:ext cx="11903978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70E932E-0226-428F-8173-287C4EC092E4}"/>
              </a:ext>
            </a:extLst>
          </p:cNvPr>
          <p:cNvSpPr txBox="1"/>
          <p:nvPr/>
        </p:nvSpPr>
        <p:spPr>
          <a:xfrm>
            <a:off x="142613" y="31230"/>
            <a:ext cx="7659148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36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</a:t>
            </a:r>
            <a:endParaRPr lang="ko-KR" altLang="en-US" sz="36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4835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DFF64E7-C34B-48A8-BB6F-0672CAD61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5721350"/>
            <a:ext cx="4114800" cy="365125"/>
          </a:xfrm>
        </p:spPr>
        <p:txBody>
          <a:bodyPr/>
          <a:lstStyle/>
          <a:p>
            <a:r>
              <a:rPr lang="en-US" altLang="ko-KR"/>
              <a:t>Hallym University Embedded System Lab</a:t>
            </a:r>
            <a:endParaRPr lang="ko-KR" altLang="en-US" dirty="0"/>
          </a:p>
        </p:txBody>
      </p:sp>
      <p:pic>
        <p:nvPicPr>
          <p:cNvPr id="2050" name="Picture 2" descr="efficientnet에 대한 이미지 검색결과">
            <a:extLst>
              <a:ext uri="{FF2B5EF4-FFF2-40B4-BE49-F238E27FC236}">
                <a16:creationId xmlns:a16="http://schemas.microsoft.com/office/drawing/2014/main" id="{DE09B8A3-1F0E-46D2-8C1D-1F0B458876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1"/>
          <a:stretch/>
        </p:blipFill>
        <p:spPr bwMode="auto">
          <a:xfrm>
            <a:off x="746327" y="883755"/>
            <a:ext cx="7178473" cy="350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fficientnet에 대한 이미지 검색결과">
            <a:extLst>
              <a:ext uri="{FF2B5EF4-FFF2-40B4-BE49-F238E27FC236}">
                <a16:creationId xmlns:a16="http://schemas.microsoft.com/office/drawing/2014/main" id="{69C84BB0-0CB1-4D16-B7FD-AFA0BE1BA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04" y="4726416"/>
            <a:ext cx="9118833" cy="188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DD06F41-522C-4672-980E-CAB7B538A54B}"/>
              </a:ext>
            </a:extLst>
          </p:cNvPr>
          <p:cNvSpPr/>
          <p:nvPr/>
        </p:nvSpPr>
        <p:spPr>
          <a:xfrm>
            <a:off x="7924800" y="3575720"/>
            <a:ext cx="3489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*</a:t>
            </a:r>
            <a:r>
              <a:rPr lang="en-US" altLang="ko-KR" dirty="0" err="1"/>
              <a:t>MBConv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Inverted Residual Block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EC0DD1C-0163-4C30-81FC-4A00C759079E}"/>
              </a:ext>
            </a:extLst>
          </p:cNvPr>
          <p:cNvCxnSpPr>
            <a:cxnSpLocks/>
          </p:cNvCxnSpPr>
          <p:nvPr/>
        </p:nvCxnSpPr>
        <p:spPr>
          <a:xfrm>
            <a:off x="142613" y="727788"/>
            <a:ext cx="11903978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0E932E-0226-428F-8173-287C4EC092E4}"/>
              </a:ext>
            </a:extLst>
          </p:cNvPr>
          <p:cNvSpPr txBox="1"/>
          <p:nvPr/>
        </p:nvSpPr>
        <p:spPr>
          <a:xfrm>
            <a:off x="142613" y="31230"/>
            <a:ext cx="7659148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36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</a:t>
            </a:r>
            <a:endParaRPr lang="ko-KR" altLang="en-US" sz="36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77239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DD4EA7-D858-4FAF-AC27-013D17DB5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8425"/>
            <a:ext cx="10515600" cy="4351338"/>
          </a:xfrm>
        </p:spPr>
        <p:txBody>
          <a:bodyPr/>
          <a:lstStyle/>
          <a:p>
            <a:r>
              <a:rPr lang="en-US" altLang="ko-KR" dirty="0"/>
              <a:t>Batch size = 32</a:t>
            </a:r>
          </a:p>
          <a:p>
            <a:r>
              <a:rPr lang="en-US" altLang="ko-KR" dirty="0"/>
              <a:t>epoch = 30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48B400-264C-4696-92FC-78655C33C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795" y="2642739"/>
            <a:ext cx="7610505" cy="3211961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EC0DD1C-0163-4C30-81FC-4A00C759079E}"/>
              </a:ext>
            </a:extLst>
          </p:cNvPr>
          <p:cNvCxnSpPr>
            <a:cxnSpLocks/>
          </p:cNvCxnSpPr>
          <p:nvPr/>
        </p:nvCxnSpPr>
        <p:spPr>
          <a:xfrm>
            <a:off x="142613" y="727788"/>
            <a:ext cx="11903978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70E932E-0226-428F-8173-287C4EC092E4}"/>
              </a:ext>
            </a:extLst>
          </p:cNvPr>
          <p:cNvSpPr txBox="1"/>
          <p:nvPr/>
        </p:nvSpPr>
        <p:spPr>
          <a:xfrm>
            <a:off x="142613" y="31230"/>
            <a:ext cx="7659148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36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Training</a:t>
            </a:r>
            <a:endParaRPr lang="ko-KR" altLang="en-US" sz="36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48911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EBCF502-D1D4-4E2E-AF72-88DB9E8FE0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659"/>
          <a:stretch/>
        </p:blipFill>
        <p:spPr>
          <a:xfrm>
            <a:off x="493305" y="1690688"/>
            <a:ext cx="5602695" cy="46640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C6F5EEB-15AA-475B-A2F1-AC7A2B4DA4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081"/>
          <a:stretch/>
        </p:blipFill>
        <p:spPr>
          <a:xfrm>
            <a:off x="6259324" y="1690688"/>
            <a:ext cx="5602693" cy="4532312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EC0DD1C-0163-4C30-81FC-4A00C759079E}"/>
              </a:ext>
            </a:extLst>
          </p:cNvPr>
          <p:cNvCxnSpPr>
            <a:cxnSpLocks/>
          </p:cNvCxnSpPr>
          <p:nvPr/>
        </p:nvCxnSpPr>
        <p:spPr>
          <a:xfrm>
            <a:off x="142613" y="727788"/>
            <a:ext cx="11903978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0E932E-0226-428F-8173-287C4EC092E4}"/>
              </a:ext>
            </a:extLst>
          </p:cNvPr>
          <p:cNvSpPr txBox="1"/>
          <p:nvPr/>
        </p:nvSpPr>
        <p:spPr>
          <a:xfrm>
            <a:off x="142613" y="31230"/>
            <a:ext cx="7659148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36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Result</a:t>
            </a:r>
            <a:endParaRPr lang="ko-KR" altLang="en-US" sz="36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19243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4677E0C-FE6C-41D4-AFD2-568A136CB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166" y="891603"/>
            <a:ext cx="4403433" cy="41989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912AA0F-6931-40D3-B502-1EAC3E2E6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223" y="891602"/>
            <a:ext cx="3954578" cy="408679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71C05F7-0C95-47E8-A695-36446B29E1B3}"/>
              </a:ext>
            </a:extLst>
          </p:cNvPr>
          <p:cNvSpPr/>
          <p:nvPr/>
        </p:nvSpPr>
        <p:spPr>
          <a:xfrm>
            <a:off x="9769190" y="798573"/>
            <a:ext cx="1161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with TTA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graphicFrame>
        <p:nvGraphicFramePr>
          <p:cNvPr id="12" name="내용 개체 틀 6">
            <a:extLst>
              <a:ext uri="{FF2B5EF4-FFF2-40B4-BE49-F238E27FC236}">
                <a16:creationId xmlns:a16="http://schemas.microsoft.com/office/drawing/2014/main" id="{0645FAE8-5E2D-4017-95D5-43BD6D90F4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9238506"/>
              </p:ext>
            </p:extLst>
          </p:nvPr>
        </p:nvGraphicFramePr>
        <p:xfrm>
          <a:off x="1638172" y="5187315"/>
          <a:ext cx="891286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8215">
                  <a:extLst>
                    <a:ext uri="{9D8B030D-6E8A-4147-A177-3AD203B41FA5}">
                      <a16:colId xmlns:a16="http://schemas.microsoft.com/office/drawing/2014/main" val="1806468199"/>
                    </a:ext>
                  </a:extLst>
                </a:gridCol>
                <a:gridCol w="2228215">
                  <a:extLst>
                    <a:ext uri="{9D8B030D-6E8A-4147-A177-3AD203B41FA5}">
                      <a16:colId xmlns:a16="http://schemas.microsoft.com/office/drawing/2014/main" val="4082946555"/>
                    </a:ext>
                  </a:extLst>
                </a:gridCol>
                <a:gridCol w="2228215">
                  <a:extLst>
                    <a:ext uri="{9D8B030D-6E8A-4147-A177-3AD203B41FA5}">
                      <a16:colId xmlns:a16="http://schemas.microsoft.com/office/drawing/2014/main" val="22477963"/>
                    </a:ext>
                  </a:extLst>
                </a:gridCol>
                <a:gridCol w="2228215">
                  <a:extLst>
                    <a:ext uri="{9D8B030D-6E8A-4147-A177-3AD203B41FA5}">
                      <a16:colId xmlns:a16="http://schemas.microsoft.com/office/drawing/2014/main" val="596439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precision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recall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f1-score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23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Benign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0.91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0.94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0.92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386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Malignant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0.92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0.89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0.90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717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accuracy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0.91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440175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EC0DD1C-0163-4C30-81FC-4A00C759079E}"/>
              </a:ext>
            </a:extLst>
          </p:cNvPr>
          <p:cNvCxnSpPr>
            <a:cxnSpLocks/>
          </p:cNvCxnSpPr>
          <p:nvPr/>
        </p:nvCxnSpPr>
        <p:spPr>
          <a:xfrm>
            <a:off x="142613" y="727788"/>
            <a:ext cx="11903978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70E932E-0226-428F-8173-287C4EC092E4}"/>
              </a:ext>
            </a:extLst>
          </p:cNvPr>
          <p:cNvSpPr txBox="1"/>
          <p:nvPr/>
        </p:nvSpPr>
        <p:spPr>
          <a:xfrm>
            <a:off x="142613" y="31230"/>
            <a:ext cx="7659148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36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Result</a:t>
            </a:r>
            <a:endParaRPr lang="ko-KR" altLang="en-US" sz="36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89395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86A5F7-9CC1-45B5-A5E4-C1C218567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143" y="876635"/>
            <a:ext cx="10566918" cy="5808306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EC0DD1C-0163-4C30-81FC-4A00C759079E}"/>
              </a:ext>
            </a:extLst>
          </p:cNvPr>
          <p:cNvCxnSpPr>
            <a:cxnSpLocks/>
          </p:cNvCxnSpPr>
          <p:nvPr/>
        </p:nvCxnSpPr>
        <p:spPr>
          <a:xfrm>
            <a:off x="142613" y="727788"/>
            <a:ext cx="11903978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70E932E-0226-428F-8173-287C4EC092E4}"/>
              </a:ext>
            </a:extLst>
          </p:cNvPr>
          <p:cNvSpPr txBox="1"/>
          <p:nvPr/>
        </p:nvSpPr>
        <p:spPr>
          <a:xfrm>
            <a:off x="142613" y="31230"/>
            <a:ext cx="7659148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36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Result</a:t>
            </a:r>
            <a:endParaRPr lang="ko-KR" altLang="en-US" sz="36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16974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95CBA-0A4F-4ED2-B4EF-90E2CF21846D}"/>
              </a:ext>
            </a:extLst>
          </p:cNvPr>
          <p:cNvSpPr txBox="1"/>
          <p:nvPr/>
        </p:nvSpPr>
        <p:spPr>
          <a:xfrm>
            <a:off x="108284" y="1706240"/>
            <a:ext cx="11935327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Chest X-Ray Images(Pneumonia)</a:t>
            </a:r>
          </a:p>
          <a:p>
            <a:pPr algn="ctr"/>
            <a:r>
              <a:rPr lang="en-US" altLang="ko-KR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Dataset Classification</a:t>
            </a:r>
            <a:endParaRPr lang="en-US" altLang="ko-K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45297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EC0DD1C-0163-4C30-81FC-4A00C759079E}"/>
              </a:ext>
            </a:extLst>
          </p:cNvPr>
          <p:cNvCxnSpPr>
            <a:cxnSpLocks/>
          </p:cNvCxnSpPr>
          <p:nvPr/>
        </p:nvCxnSpPr>
        <p:spPr>
          <a:xfrm>
            <a:off x="142613" y="727788"/>
            <a:ext cx="11903978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0E932E-0226-428F-8173-287C4EC092E4}"/>
              </a:ext>
            </a:extLst>
          </p:cNvPr>
          <p:cNvSpPr txBox="1"/>
          <p:nvPr/>
        </p:nvSpPr>
        <p:spPr>
          <a:xfrm>
            <a:off x="142613" y="31230"/>
            <a:ext cx="7659148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36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Image Classification</a:t>
            </a:r>
            <a:endParaRPr lang="ko-KR" altLang="en-US" sz="36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C326E1-1880-482F-9A4B-D88B642C250C}"/>
              </a:ext>
            </a:extLst>
          </p:cNvPr>
          <p:cNvSpPr txBox="1"/>
          <p:nvPr/>
        </p:nvSpPr>
        <p:spPr>
          <a:xfrm>
            <a:off x="142613" y="889233"/>
            <a:ext cx="119039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Image Classification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이란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입력으로 이미지를 받아서 해당 이미지를 분류하는 것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일반적으로 </a:t>
            </a:r>
            <a:r>
              <a:rPr lang="en-US" altLang="ko-KR" sz="24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softmax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통해서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one-hot encoding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함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정상일 때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[ 1 , 0 ] = 0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의미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비정상일 때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[ 0 , 1 ] = 1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의미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51810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EC0DD1C-0163-4C30-81FC-4A00C759079E}"/>
              </a:ext>
            </a:extLst>
          </p:cNvPr>
          <p:cNvCxnSpPr>
            <a:cxnSpLocks/>
          </p:cNvCxnSpPr>
          <p:nvPr/>
        </p:nvCxnSpPr>
        <p:spPr>
          <a:xfrm>
            <a:off x="142613" y="727788"/>
            <a:ext cx="11903978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0E932E-0226-428F-8173-287C4EC092E4}"/>
              </a:ext>
            </a:extLst>
          </p:cNvPr>
          <p:cNvSpPr txBox="1"/>
          <p:nvPr/>
        </p:nvSpPr>
        <p:spPr>
          <a:xfrm>
            <a:off x="142613" y="31230"/>
            <a:ext cx="7659148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360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Kaggle</a:t>
            </a:r>
            <a:endParaRPr lang="ko-KR" altLang="en-US" sz="36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C326E1-1880-482F-9A4B-D88B642C250C}"/>
              </a:ext>
            </a:extLst>
          </p:cNvPr>
          <p:cNvSpPr txBox="1"/>
          <p:nvPr/>
        </p:nvSpPr>
        <p:spPr>
          <a:xfrm>
            <a:off x="142613" y="889233"/>
            <a:ext cx="11903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Kaggle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: </a:t>
            </a:r>
            <a:r>
              <a:rPr lang="en-US" altLang="ko-KR" sz="2400" dirty="0">
                <a:hlinkClick r:id="rId2"/>
              </a:rPr>
              <a:t>https://www.kaggle.com/paultimothymooney/chest-xray-pneumonia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950" y="1354145"/>
            <a:ext cx="6775450" cy="5102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21330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EC0DD1C-0163-4C30-81FC-4A00C759079E}"/>
              </a:ext>
            </a:extLst>
          </p:cNvPr>
          <p:cNvCxnSpPr>
            <a:cxnSpLocks/>
          </p:cNvCxnSpPr>
          <p:nvPr/>
        </p:nvCxnSpPr>
        <p:spPr>
          <a:xfrm>
            <a:off x="142613" y="727788"/>
            <a:ext cx="11903978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0E932E-0226-428F-8173-287C4EC092E4}"/>
              </a:ext>
            </a:extLst>
          </p:cNvPr>
          <p:cNvSpPr txBox="1"/>
          <p:nvPr/>
        </p:nvSpPr>
        <p:spPr>
          <a:xfrm>
            <a:off x="142613" y="31230"/>
            <a:ext cx="7659148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360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DataSet</a:t>
            </a:r>
            <a:endParaRPr lang="ko-KR" altLang="en-US" sz="36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182688"/>
            <a:ext cx="5761227" cy="484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602" y="1399591"/>
            <a:ext cx="5709290" cy="4414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2287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EC0DD1C-0163-4C30-81FC-4A00C759079E}"/>
              </a:ext>
            </a:extLst>
          </p:cNvPr>
          <p:cNvCxnSpPr>
            <a:cxnSpLocks/>
          </p:cNvCxnSpPr>
          <p:nvPr/>
        </p:nvCxnSpPr>
        <p:spPr>
          <a:xfrm>
            <a:off x="142613" y="727788"/>
            <a:ext cx="11903978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70E932E-0226-428F-8173-287C4EC092E4}"/>
              </a:ext>
            </a:extLst>
          </p:cNvPr>
          <p:cNvSpPr txBox="1"/>
          <p:nvPr/>
        </p:nvSpPr>
        <p:spPr>
          <a:xfrm>
            <a:off x="142613" y="31230"/>
            <a:ext cx="7659148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360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Kaggle</a:t>
            </a:r>
            <a:r>
              <a:rPr lang="en-US" altLang="ko-KR" sz="36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API</a:t>
            </a:r>
            <a:endParaRPr lang="ko-KR" altLang="en-US" sz="36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7" y="2191702"/>
            <a:ext cx="1029652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950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EC0DD1C-0163-4C30-81FC-4A00C759079E}"/>
              </a:ext>
            </a:extLst>
          </p:cNvPr>
          <p:cNvCxnSpPr>
            <a:cxnSpLocks/>
          </p:cNvCxnSpPr>
          <p:nvPr/>
        </p:nvCxnSpPr>
        <p:spPr>
          <a:xfrm>
            <a:off x="142613" y="727788"/>
            <a:ext cx="11903978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0E932E-0226-428F-8173-287C4EC092E4}"/>
              </a:ext>
            </a:extLst>
          </p:cNvPr>
          <p:cNvSpPr txBox="1"/>
          <p:nvPr/>
        </p:nvSpPr>
        <p:spPr>
          <a:xfrm>
            <a:off x="142613" y="31230"/>
            <a:ext cx="7659148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36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 ( VGG16 )</a:t>
            </a:r>
            <a:endParaRPr lang="ko-KR" altLang="en-US" sz="36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40" y="799397"/>
            <a:ext cx="3190488" cy="5785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C326E1-1880-482F-9A4B-D88B642C250C}"/>
              </a:ext>
            </a:extLst>
          </p:cNvPr>
          <p:cNvSpPr txBox="1"/>
          <p:nvPr/>
        </p:nvSpPr>
        <p:spPr>
          <a:xfrm>
            <a:off x="4036541" y="889233"/>
            <a:ext cx="8010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Input = 224X224X3(color)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이미지가 모델의 입력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1740" y="1037968"/>
            <a:ext cx="3124584" cy="2553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1740" y="6329233"/>
            <a:ext cx="3124584" cy="2553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C326E1-1880-482F-9A4B-D88B642C250C}"/>
              </a:ext>
            </a:extLst>
          </p:cNvPr>
          <p:cNvSpPr txBox="1"/>
          <p:nvPr/>
        </p:nvSpPr>
        <p:spPr>
          <a:xfrm>
            <a:off x="4036541" y="6230035"/>
            <a:ext cx="8010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Output = 2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 =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정상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1 =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폐렴으로 판단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4" name="직선 화살표 연결선 3"/>
          <p:cNvCxnSpPr>
            <a:stCxn id="9" idx="3"/>
            <a:endCxn id="10" idx="1"/>
          </p:cNvCxnSpPr>
          <p:nvPr/>
        </p:nvCxnSpPr>
        <p:spPr>
          <a:xfrm>
            <a:off x="3336324" y="6456920"/>
            <a:ext cx="700217" cy="3948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3336324" y="1155871"/>
            <a:ext cx="700217" cy="3948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982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EC0DD1C-0163-4C30-81FC-4A00C759079E}"/>
              </a:ext>
            </a:extLst>
          </p:cNvPr>
          <p:cNvCxnSpPr>
            <a:cxnSpLocks/>
          </p:cNvCxnSpPr>
          <p:nvPr/>
        </p:nvCxnSpPr>
        <p:spPr>
          <a:xfrm>
            <a:off x="142613" y="727788"/>
            <a:ext cx="11903978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0E932E-0226-428F-8173-287C4EC092E4}"/>
              </a:ext>
            </a:extLst>
          </p:cNvPr>
          <p:cNvSpPr txBox="1"/>
          <p:nvPr/>
        </p:nvSpPr>
        <p:spPr>
          <a:xfrm>
            <a:off x="142613" y="31230"/>
            <a:ext cx="7659148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36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VGG</a:t>
            </a:r>
            <a:r>
              <a:rPr lang="ko-KR" altLang="en-US" sz="36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36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Network</a:t>
            </a:r>
            <a:r>
              <a:rPr lang="ko-KR" altLang="en-US" sz="36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36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Architecture</a:t>
            </a:r>
            <a:endParaRPr lang="ko-KR" altLang="en-US" sz="36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440F824-31E7-4E41-89C9-813C227BB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116" y="1039274"/>
            <a:ext cx="5324475" cy="54673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F89A8EA-A8AF-4069-9D1C-301026C1D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13" y="1611735"/>
            <a:ext cx="6409189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352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EC0DD1C-0163-4C30-81FC-4A00C759079E}"/>
              </a:ext>
            </a:extLst>
          </p:cNvPr>
          <p:cNvCxnSpPr>
            <a:cxnSpLocks/>
          </p:cNvCxnSpPr>
          <p:nvPr/>
        </p:nvCxnSpPr>
        <p:spPr>
          <a:xfrm>
            <a:off x="142613" y="727788"/>
            <a:ext cx="11903978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0E932E-0226-428F-8173-287C4EC092E4}"/>
              </a:ext>
            </a:extLst>
          </p:cNvPr>
          <p:cNvSpPr txBox="1"/>
          <p:nvPr/>
        </p:nvSpPr>
        <p:spPr>
          <a:xfrm>
            <a:off x="142613" y="31230"/>
            <a:ext cx="7659148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36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Test Confusion Matrix</a:t>
            </a:r>
            <a:endParaRPr lang="ko-KR" altLang="en-US" sz="36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13" y="1485772"/>
            <a:ext cx="4552950" cy="370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C326E1-1880-482F-9A4B-D88B642C250C}"/>
              </a:ext>
            </a:extLst>
          </p:cNvPr>
          <p:cNvSpPr txBox="1"/>
          <p:nvPr/>
        </p:nvSpPr>
        <p:spPr>
          <a:xfrm>
            <a:off x="2419088" y="3365327"/>
            <a:ext cx="2199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True Positive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C326E1-1880-482F-9A4B-D88B642C250C}"/>
              </a:ext>
            </a:extLst>
          </p:cNvPr>
          <p:cNvSpPr txBox="1"/>
          <p:nvPr/>
        </p:nvSpPr>
        <p:spPr>
          <a:xfrm>
            <a:off x="804471" y="3365327"/>
            <a:ext cx="2199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False Negative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C326E1-1880-482F-9A4B-D88B642C250C}"/>
              </a:ext>
            </a:extLst>
          </p:cNvPr>
          <p:cNvSpPr txBox="1"/>
          <p:nvPr/>
        </p:nvSpPr>
        <p:spPr>
          <a:xfrm>
            <a:off x="804471" y="1585954"/>
            <a:ext cx="2199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True Negative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C326E1-1880-482F-9A4B-D88B642C250C}"/>
              </a:ext>
            </a:extLst>
          </p:cNvPr>
          <p:cNvSpPr txBox="1"/>
          <p:nvPr/>
        </p:nvSpPr>
        <p:spPr>
          <a:xfrm>
            <a:off x="2419088" y="1585954"/>
            <a:ext cx="2199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False Positive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C326E1-1880-482F-9A4B-D88B642C250C}"/>
              </a:ext>
            </a:extLst>
          </p:cNvPr>
          <p:cNvSpPr txBox="1"/>
          <p:nvPr/>
        </p:nvSpPr>
        <p:spPr>
          <a:xfrm>
            <a:off x="4618591" y="889233"/>
            <a:ext cx="742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Precision = TP/(TP+FP)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Recall = TP/(TP+FN)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39045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EC0DD1C-0163-4C30-81FC-4A00C759079E}"/>
              </a:ext>
            </a:extLst>
          </p:cNvPr>
          <p:cNvCxnSpPr>
            <a:cxnSpLocks/>
          </p:cNvCxnSpPr>
          <p:nvPr/>
        </p:nvCxnSpPr>
        <p:spPr>
          <a:xfrm>
            <a:off x="142613" y="727788"/>
            <a:ext cx="11903978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0E932E-0226-428F-8173-287C4EC092E4}"/>
              </a:ext>
            </a:extLst>
          </p:cNvPr>
          <p:cNvSpPr txBox="1"/>
          <p:nvPr/>
        </p:nvSpPr>
        <p:spPr>
          <a:xfrm>
            <a:off x="142613" y="31230"/>
            <a:ext cx="7659148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36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Test Confusion Matrix</a:t>
            </a:r>
            <a:endParaRPr lang="ko-KR" altLang="en-US" sz="36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13" y="1485772"/>
            <a:ext cx="4552950" cy="370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696" y="1485772"/>
            <a:ext cx="4438650" cy="372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C326E1-1880-482F-9A4B-D88B642C250C}"/>
              </a:ext>
            </a:extLst>
          </p:cNvPr>
          <p:cNvSpPr txBox="1"/>
          <p:nvPr/>
        </p:nvSpPr>
        <p:spPr>
          <a:xfrm>
            <a:off x="7724256" y="889232"/>
            <a:ext cx="2301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VGG16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결과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C326E1-1880-482F-9A4B-D88B642C250C}"/>
              </a:ext>
            </a:extLst>
          </p:cNvPr>
          <p:cNvSpPr txBox="1"/>
          <p:nvPr/>
        </p:nvSpPr>
        <p:spPr>
          <a:xfrm>
            <a:off x="1479975" y="889232"/>
            <a:ext cx="2301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VGG19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결과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4660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EC0DD1C-0163-4C30-81FC-4A00C759079E}"/>
              </a:ext>
            </a:extLst>
          </p:cNvPr>
          <p:cNvCxnSpPr>
            <a:cxnSpLocks/>
          </p:cNvCxnSpPr>
          <p:nvPr/>
        </p:nvCxnSpPr>
        <p:spPr>
          <a:xfrm>
            <a:off x="142613" y="727788"/>
            <a:ext cx="11903978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70E932E-0226-428F-8173-287C4EC092E4}"/>
              </a:ext>
            </a:extLst>
          </p:cNvPr>
          <p:cNvSpPr txBox="1"/>
          <p:nvPr/>
        </p:nvSpPr>
        <p:spPr>
          <a:xfrm>
            <a:off x="142613" y="31230"/>
            <a:ext cx="7659148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360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Kaggle</a:t>
            </a:r>
            <a:r>
              <a:rPr lang="en-US" altLang="ko-KR" sz="36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API Token</a:t>
            </a:r>
            <a:endParaRPr lang="ko-KR" altLang="en-US" sz="36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33" y="1701165"/>
            <a:ext cx="2076450" cy="18097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144" y="1626639"/>
            <a:ext cx="8801100" cy="14287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34233" y="2700655"/>
            <a:ext cx="1683847" cy="34082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364750" y="2606040"/>
            <a:ext cx="1683847" cy="34082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734233" y="1047061"/>
            <a:ext cx="3214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  <a:hlinkClick r:id="rId4"/>
              </a:rPr>
              <a:t>https://www.kaggle.com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F02F8D-40EB-4237-85B3-FBA8D897B8D8}"/>
              </a:ext>
            </a:extLst>
          </p:cNvPr>
          <p:cNvSpPr txBox="1"/>
          <p:nvPr/>
        </p:nvSpPr>
        <p:spPr>
          <a:xfrm>
            <a:off x="647877" y="4213517"/>
            <a:ext cx="110791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kaggle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에 </a:t>
            </a:r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로그인을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한다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My Account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에 접속한다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API -&gt; Create New API Token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을 다운로드 받는다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다운로드 받은 </a:t>
            </a:r>
            <a:r>
              <a:rPr lang="en-US" altLang="ko-KR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json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파일을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content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폴더에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Drag &amp; Drop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한다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0019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EC0DD1C-0163-4C30-81FC-4A00C759079E}"/>
              </a:ext>
            </a:extLst>
          </p:cNvPr>
          <p:cNvCxnSpPr>
            <a:cxnSpLocks/>
          </p:cNvCxnSpPr>
          <p:nvPr/>
        </p:nvCxnSpPr>
        <p:spPr>
          <a:xfrm>
            <a:off x="142613" y="727788"/>
            <a:ext cx="11903978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70E932E-0226-428F-8173-287C4EC092E4}"/>
              </a:ext>
            </a:extLst>
          </p:cNvPr>
          <p:cNvSpPr txBox="1"/>
          <p:nvPr/>
        </p:nvSpPr>
        <p:spPr>
          <a:xfrm>
            <a:off x="142613" y="31230"/>
            <a:ext cx="7659148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36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Dataset Download</a:t>
            </a:r>
            <a:endParaRPr lang="ko-KR" altLang="en-US" sz="36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603" y="1154257"/>
            <a:ext cx="3524250" cy="41338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425" y="1154257"/>
            <a:ext cx="2019300" cy="7048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604356" y="2202873"/>
            <a:ext cx="1271848" cy="23514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559424" y="1557457"/>
            <a:ext cx="970199" cy="30165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9424" y="1906732"/>
            <a:ext cx="5391150" cy="26289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4523" y="5176317"/>
            <a:ext cx="3238500" cy="14763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4523" y="4613779"/>
            <a:ext cx="197167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83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44B363F-7E1C-4838-9317-A280EDCA0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46" y="4688323"/>
            <a:ext cx="6928329" cy="31037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86B4861-B3E1-4BF1-8C17-9A8CDA0A7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46" y="1467188"/>
            <a:ext cx="10858500" cy="27717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14BB1D0-1F5E-4A4B-9C9A-7A4931DFA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321" y="4215900"/>
            <a:ext cx="7541361" cy="49242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EC0DD1C-0163-4C30-81FC-4A00C759079E}"/>
              </a:ext>
            </a:extLst>
          </p:cNvPr>
          <p:cNvCxnSpPr>
            <a:cxnSpLocks/>
          </p:cNvCxnSpPr>
          <p:nvPr/>
        </p:nvCxnSpPr>
        <p:spPr>
          <a:xfrm>
            <a:off x="142613" y="727788"/>
            <a:ext cx="11903978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70E932E-0226-428F-8173-287C4EC092E4}"/>
              </a:ext>
            </a:extLst>
          </p:cNvPr>
          <p:cNvSpPr txBox="1"/>
          <p:nvPr/>
        </p:nvSpPr>
        <p:spPr>
          <a:xfrm>
            <a:off x="142613" y="31230"/>
            <a:ext cx="7659148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36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Library Import</a:t>
            </a:r>
            <a:endParaRPr lang="ko-KR" altLang="en-US" sz="36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6432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44B363F-7E1C-4838-9317-A280EDCA0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46" y="4688323"/>
            <a:ext cx="6928329" cy="31037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86B4861-B3E1-4BF1-8C17-9A8CDA0A7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46" y="1467188"/>
            <a:ext cx="10858500" cy="27717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14BB1D0-1F5E-4A4B-9C9A-7A4931DFA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321" y="4215900"/>
            <a:ext cx="7541361" cy="49242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EC0DD1C-0163-4C30-81FC-4A00C759079E}"/>
              </a:ext>
            </a:extLst>
          </p:cNvPr>
          <p:cNvCxnSpPr>
            <a:cxnSpLocks/>
          </p:cNvCxnSpPr>
          <p:nvPr/>
        </p:nvCxnSpPr>
        <p:spPr>
          <a:xfrm>
            <a:off x="142613" y="727788"/>
            <a:ext cx="11903978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70E932E-0226-428F-8173-287C4EC092E4}"/>
              </a:ext>
            </a:extLst>
          </p:cNvPr>
          <p:cNvSpPr txBox="1"/>
          <p:nvPr/>
        </p:nvSpPr>
        <p:spPr>
          <a:xfrm>
            <a:off x="142613" y="31230"/>
            <a:ext cx="7659148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36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Library Import</a:t>
            </a:r>
            <a:endParaRPr lang="ko-KR" altLang="en-US" sz="36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7379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511E0F9-C13D-4FEA-AC6E-7C4CB4A847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6619" y="940982"/>
            <a:ext cx="10558762" cy="571500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EC0DD1C-0163-4C30-81FC-4A00C759079E}"/>
              </a:ext>
            </a:extLst>
          </p:cNvPr>
          <p:cNvCxnSpPr>
            <a:cxnSpLocks/>
          </p:cNvCxnSpPr>
          <p:nvPr/>
        </p:nvCxnSpPr>
        <p:spPr>
          <a:xfrm>
            <a:off x="142613" y="727788"/>
            <a:ext cx="11903978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70E932E-0226-428F-8173-287C4EC092E4}"/>
              </a:ext>
            </a:extLst>
          </p:cNvPr>
          <p:cNvSpPr txBox="1"/>
          <p:nvPr/>
        </p:nvSpPr>
        <p:spPr>
          <a:xfrm>
            <a:off x="142613" y="31230"/>
            <a:ext cx="7659148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360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DataSet</a:t>
            </a:r>
            <a:endParaRPr lang="ko-KR" altLang="en-US" sz="36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602818" y="2534456"/>
            <a:ext cx="5208182" cy="4121526"/>
            <a:chOff x="6488518" y="2444065"/>
            <a:chExt cx="5703482" cy="4598461"/>
          </a:xfrm>
        </p:grpSpPr>
        <p:pic>
          <p:nvPicPr>
            <p:cNvPr id="10" name="내용 개체 틀 5">
              <a:extLst>
                <a:ext uri="{FF2B5EF4-FFF2-40B4-BE49-F238E27FC236}">
                  <a16:creationId xmlns:a16="http://schemas.microsoft.com/office/drawing/2014/main" id="{33B479C8-ADB0-4E19-8986-32099FDCCC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145"/>
            <a:stretch/>
          </p:blipFill>
          <p:spPr>
            <a:xfrm>
              <a:off x="6488518" y="2444065"/>
              <a:ext cx="5703482" cy="2340102"/>
            </a:xfrm>
            <a:prstGeom prst="rect">
              <a:avLst/>
            </a:prstGeom>
          </p:spPr>
        </p:pic>
        <p:pic>
          <p:nvPicPr>
            <p:cNvPr id="11" name="내용 개체 틀 5">
              <a:extLst>
                <a:ext uri="{FF2B5EF4-FFF2-40B4-BE49-F238E27FC236}">
                  <a16:creationId xmlns:a16="http://schemas.microsoft.com/office/drawing/2014/main" id="{33B479C8-ADB0-4E19-8986-32099FDCCC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1428"/>
            <a:stretch/>
          </p:blipFill>
          <p:spPr>
            <a:xfrm>
              <a:off x="6496085" y="4702424"/>
              <a:ext cx="5670515" cy="2340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0722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435</Words>
  <Application>Microsoft Office PowerPoint</Application>
  <PresentationFormat>와이드스크린</PresentationFormat>
  <Paragraphs>143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0" baseType="lpstr">
      <vt:lpstr>08서울남산체 B</vt:lpstr>
      <vt:lpstr>HY견고딕</vt:lpstr>
      <vt:lpstr>나눔스퀘어라운드 Bold</vt:lpstr>
      <vt:lpstr>맑은 고딕</vt:lpstr>
      <vt:lpstr>서울남산체 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CAM – Visualizing Classification</vt:lpstr>
      <vt:lpstr>CAM – Visualizing Classification</vt:lpstr>
      <vt:lpstr>CAM – Visualizing Classification</vt:lpstr>
      <vt:lpstr>CAM – Visualizing Classification</vt:lpstr>
      <vt:lpstr>CAM – Visualizing Classification</vt:lpstr>
      <vt:lpstr>CAM – Visualizing Classification</vt:lpstr>
      <vt:lpstr>CAM – Visualizing Classification</vt:lpstr>
      <vt:lpstr>Skin Cancer Detection Model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케라스와 캐글을  이용해 백혈구 분류하기</dc:title>
  <dc:creator>정 재민</dc:creator>
  <cp:lastModifiedBy>정 재민</cp:lastModifiedBy>
  <cp:revision>201</cp:revision>
  <dcterms:created xsi:type="dcterms:W3CDTF">2019-12-15T04:52:17Z</dcterms:created>
  <dcterms:modified xsi:type="dcterms:W3CDTF">2020-01-08T07:26:55Z</dcterms:modified>
</cp:coreProperties>
</file>